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Big Shoulders Display Bold" charset="1" panose="00000000000000000000"/>
      <p:regular r:id="rId22"/>
    </p:embeddedFont>
    <p:embeddedFont>
      <p:font typeface="Poppins" charset="1" panose="00000500000000000000"/>
      <p:regular r:id="rId23"/>
    </p:embeddedFont>
    <p:embeddedFont>
      <p:font typeface="Bobby Jones Soft" charset="1" panose="00000000000000000000"/>
      <p:regular r:id="rId24"/>
    </p:embeddedFont>
    <p:embeddedFont>
      <p:font typeface="Bobby Jones" charset="1" panose="00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-t-zg7ow.mp4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svg>
</file>

<file path=ppt/media/image40.svg>
</file>

<file path=ppt/media/image41.png>
</file>

<file path=ppt/media/image42.svg>
</file>

<file path=ppt/media/image43.png>
</file>

<file path=ppt/media/image4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jpeg" Type="http://schemas.openxmlformats.org/officeDocument/2006/relationships/image"/><Relationship Id="rId3" Target="../media/VAG-t-zg7ow.mp4" Type="http://schemas.openxmlformats.org/officeDocument/2006/relationships/video"/><Relationship Id="rId4" Target="../media/VAG-t-zg7ow.mp4" Type="http://schemas.microsoft.com/office/2007/relationships/media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png" Type="http://schemas.openxmlformats.org/officeDocument/2006/relationships/image"/><Relationship Id="rId11" Target="../media/image33.svg" Type="http://schemas.openxmlformats.org/officeDocument/2006/relationships/image"/><Relationship Id="rId12" Target="../media/image34.png" Type="http://schemas.openxmlformats.org/officeDocument/2006/relationships/image"/><Relationship Id="rId13" Target="../media/image35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8.png" Type="http://schemas.openxmlformats.org/officeDocument/2006/relationships/image"/><Relationship Id="rId7" Target="../media/image29.svg" Type="http://schemas.openxmlformats.org/officeDocument/2006/relationships/image"/><Relationship Id="rId8" Target="../media/image30.png" Type="http://schemas.openxmlformats.org/officeDocument/2006/relationships/image"/><Relationship Id="rId9" Target="../media/image31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0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36.png" Type="http://schemas.openxmlformats.org/officeDocument/2006/relationships/image"/><Relationship Id="rId7" Target="../media/image37.svg" Type="http://schemas.openxmlformats.org/officeDocument/2006/relationships/image"/><Relationship Id="rId8" Target="../media/image38.png" Type="http://schemas.openxmlformats.org/officeDocument/2006/relationships/image"/><Relationship Id="rId9" Target="../media/image3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41.png" Type="http://schemas.openxmlformats.org/officeDocument/2006/relationships/image"/><Relationship Id="rId7" Target="../media/image42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43.png" Type="http://schemas.openxmlformats.org/officeDocument/2006/relationships/image"/><Relationship Id="rId5" Target="../media/image4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svg" Type="http://schemas.openxmlformats.org/officeDocument/2006/relationships/image"/><Relationship Id="rId11" Target="../media/image17.png" Type="http://schemas.openxmlformats.org/officeDocument/2006/relationships/image"/><Relationship Id="rId12" Target="../media/image18.svg" Type="http://schemas.openxmlformats.org/officeDocument/2006/relationships/image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2.png" Type="http://schemas.openxmlformats.org/officeDocument/2006/relationships/image"/><Relationship Id="rId7" Target="../media/image13.svg" Type="http://schemas.openxmlformats.org/officeDocument/2006/relationships/image"/><Relationship Id="rId8" Target="../media/image14.pn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2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46234">
            <a:off x="14249597" y="7258779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6" y="0"/>
                </a:lnTo>
                <a:lnTo>
                  <a:pt x="3820236" y="2695003"/>
                </a:lnTo>
                <a:lnTo>
                  <a:pt x="0" y="26950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41331">
            <a:off x="314996" y="7116808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6" y="0"/>
                </a:lnTo>
                <a:lnTo>
                  <a:pt x="3820236" y="2695002"/>
                </a:lnTo>
                <a:lnTo>
                  <a:pt x="0" y="26950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510730" y="-4098552"/>
            <a:ext cx="5497139" cy="5497139"/>
          </a:xfrm>
          <a:custGeom>
            <a:avLst/>
            <a:gdLst/>
            <a:ahLst/>
            <a:cxnLst/>
            <a:rect r="r" b="b" t="t" l="l"/>
            <a:pathLst>
              <a:path h="5497139" w="5497139">
                <a:moveTo>
                  <a:pt x="0" y="0"/>
                </a:moveTo>
                <a:lnTo>
                  <a:pt x="5497140" y="0"/>
                </a:lnTo>
                <a:lnTo>
                  <a:pt x="5497140" y="5497139"/>
                </a:lnTo>
                <a:lnTo>
                  <a:pt x="0" y="54971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070817" y="3098092"/>
            <a:ext cx="8146365" cy="3488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77"/>
              </a:lnSpc>
            </a:pPr>
            <a:r>
              <a:rPr lang="en-US" b="true" sz="14806">
                <a:solidFill>
                  <a:srgbClr val="1A1F41"/>
                </a:solidFill>
                <a:latin typeface="Big Shoulders Display Bold"/>
                <a:ea typeface="Big Shoulders Display Bold"/>
                <a:cs typeface="Big Shoulders Display Bold"/>
                <a:sym typeface="Big Shoulders Display Bold"/>
              </a:rPr>
              <a:t>THE WORLD OF GAMES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803892" y="6500417"/>
            <a:ext cx="6873874" cy="1076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An I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nteractive Game Platform for Learning Computer Graphics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1722099" y="-4098552"/>
            <a:ext cx="5497139" cy="5497139"/>
          </a:xfrm>
          <a:custGeom>
            <a:avLst/>
            <a:gdLst/>
            <a:ahLst/>
            <a:cxnLst/>
            <a:rect r="r" b="b" t="t" l="l"/>
            <a:pathLst>
              <a:path h="5497139" w="5497139">
                <a:moveTo>
                  <a:pt x="0" y="0"/>
                </a:moveTo>
                <a:lnTo>
                  <a:pt x="5497139" y="0"/>
                </a:lnTo>
                <a:lnTo>
                  <a:pt x="5497139" y="5497139"/>
                </a:lnTo>
                <a:lnTo>
                  <a:pt x="0" y="54971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11493"/>
            <a:ext cx="6242072" cy="10335335"/>
            <a:chOff x="0" y="0"/>
            <a:chExt cx="923933" cy="15298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23934" cy="1529807"/>
            </a:xfrm>
            <a:custGeom>
              <a:avLst/>
              <a:gdLst/>
              <a:ahLst/>
              <a:cxnLst/>
              <a:rect r="r" b="b" t="t" l="l"/>
              <a:pathLst>
                <a:path h="1529807" w="923934">
                  <a:moveTo>
                    <a:pt x="0" y="0"/>
                  </a:moveTo>
                  <a:lnTo>
                    <a:pt x="923934" y="0"/>
                  </a:lnTo>
                  <a:lnTo>
                    <a:pt x="923934" y="1529807"/>
                  </a:lnTo>
                  <a:lnTo>
                    <a:pt x="0" y="1529807"/>
                  </a:lnTo>
                  <a:close/>
                </a:path>
              </a:pathLst>
            </a:custGeom>
            <a:blipFill>
              <a:blip r:embed="rId2"/>
              <a:stretch>
                <a:fillRect l="-67961" t="0" r="-66393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1658979">
            <a:off x="7652491" y="8388720"/>
            <a:ext cx="2465303" cy="1739159"/>
          </a:xfrm>
          <a:custGeom>
            <a:avLst/>
            <a:gdLst/>
            <a:ahLst/>
            <a:cxnLst/>
            <a:rect r="r" b="b" t="t" l="l"/>
            <a:pathLst>
              <a:path h="1739159" w="2465303">
                <a:moveTo>
                  <a:pt x="0" y="0"/>
                </a:moveTo>
                <a:lnTo>
                  <a:pt x="2465303" y="0"/>
                </a:lnTo>
                <a:lnTo>
                  <a:pt x="2465303" y="1739160"/>
                </a:lnTo>
                <a:lnTo>
                  <a:pt x="0" y="17391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540080" y="-4549002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389718" y="3227400"/>
            <a:ext cx="10149879" cy="300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Cl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assic block‑falling game with different shapes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Goal is to complete horizontal 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l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ines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C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ompleted line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s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a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e cleare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and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s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c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ore 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ncr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eases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G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me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ends when blo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cks reach 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the to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p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67429" y="2260427"/>
            <a:ext cx="4172732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00"/>
              </a:lnSpc>
              <a:spcBef>
                <a:spcPct val="0"/>
              </a:spcBef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TETR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I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S GAME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46234">
            <a:off x="16098959" y="-510958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6" y="0"/>
                </a:lnTo>
                <a:lnTo>
                  <a:pt x="3820236" y="2695002"/>
                </a:lnTo>
                <a:lnTo>
                  <a:pt x="0" y="26950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41331">
            <a:off x="-541062" y="8420253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5" y="0"/>
                </a:lnTo>
                <a:lnTo>
                  <a:pt x="3820235" y="2695003"/>
                </a:lnTo>
                <a:lnTo>
                  <a:pt x="0" y="26950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163074" y="-4549795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144000" y="9426706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4"/>
                </a:lnTo>
                <a:lnTo>
                  <a:pt x="0" y="5578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585045" y="2821862"/>
            <a:ext cx="8044883" cy="5635963"/>
          </a:xfrm>
          <a:custGeom>
            <a:avLst/>
            <a:gdLst/>
            <a:ahLst/>
            <a:cxnLst/>
            <a:rect r="r" b="b" t="t" l="l"/>
            <a:pathLst>
              <a:path h="5635963" w="8044883">
                <a:moveTo>
                  <a:pt x="0" y="0"/>
                </a:moveTo>
                <a:lnTo>
                  <a:pt x="8044883" y="0"/>
                </a:lnTo>
                <a:lnTo>
                  <a:pt x="8044883" y="5635963"/>
                </a:lnTo>
                <a:lnTo>
                  <a:pt x="0" y="56359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85824" y="2364662"/>
            <a:ext cx="5757905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00"/>
              </a:lnSpc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T</a:t>
            </a: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IC TAC TOE GAME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1900" y="3532439"/>
            <a:ext cx="8602100" cy="452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Simple two‑player tu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rn‑based game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Played on a 3×3 grid using X and O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Ch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ecks for win, draw, or ongoing state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Win occurs by completing a row, column, or diagonal</a:t>
            </a:r>
          </a:p>
          <a:p>
            <a:pPr algn="just">
              <a:lnSpc>
                <a:spcPts val="6000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578240" y="1485891"/>
            <a:ext cx="11131519" cy="777240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788056" y="571509"/>
            <a:ext cx="5757905" cy="914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00"/>
              </a:lnSpc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SNEAK PEEK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3952907" y="8226675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222632" y="-4092604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4" y="0"/>
                </a:lnTo>
                <a:lnTo>
                  <a:pt x="5578494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46234">
            <a:off x="15945674" y="51086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6" y="0"/>
                </a:lnTo>
                <a:lnTo>
                  <a:pt x="3820236" y="2695003"/>
                </a:lnTo>
                <a:lnTo>
                  <a:pt x="0" y="26950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41331">
            <a:off x="-541062" y="8420253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5" y="0"/>
                </a:lnTo>
                <a:lnTo>
                  <a:pt x="3820235" y="2695003"/>
                </a:lnTo>
                <a:lnTo>
                  <a:pt x="0" y="26950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163074" y="-4549795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144000" y="9426706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4"/>
                </a:lnTo>
                <a:lnTo>
                  <a:pt x="0" y="5578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893123">
            <a:off x="13006321" y="2123602"/>
            <a:ext cx="2422904" cy="2638806"/>
          </a:xfrm>
          <a:custGeom>
            <a:avLst/>
            <a:gdLst/>
            <a:ahLst/>
            <a:cxnLst/>
            <a:rect r="r" b="b" t="t" l="l"/>
            <a:pathLst>
              <a:path h="2638806" w="2422904">
                <a:moveTo>
                  <a:pt x="0" y="0"/>
                </a:moveTo>
                <a:lnTo>
                  <a:pt x="2422904" y="0"/>
                </a:lnTo>
                <a:lnTo>
                  <a:pt x="2422904" y="2638806"/>
                </a:lnTo>
                <a:lnTo>
                  <a:pt x="0" y="26388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397888" y="5480497"/>
            <a:ext cx="2283247" cy="1826598"/>
          </a:xfrm>
          <a:custGeom>
            <a:avLst/>
            <a:gdLst/>
            <a:ahLst/>
            <a:cxnLst/>
            <a:rect r="r" b="b" t="t" l="l"/>
            <a:pathLst>
              <a:path h="1826598" w="2283247">
                <a:moveTo>
                  <a:pt x="0" y="0"/>
                </a:moveTo>
                <a:lnTo>
                  <a:pt x="2283247" y="0"/>
                </a:lnTo>
                <a:lnTo>
                  <a:pt x="2283247" y="1826598"/>
                </a:lnTo>
                <a:lnTo>
                  <a:pt x="0" y="182659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670756" y="2147104"/>
            <a:ext cx="1005892" cy="857752"/>
          </a:xfrm>
          <a:custGeom>
            <a:avLst/>
            <a:gdLst/>
            <a:ahLst/>
            <a:cxnLst/>
            <a:rect r="r" b="b" t="t" l="l"/>
            <a:pathLst>
              <a:path h="857752" w="1005892">
                <a:moveTo>
                  <a:pt x="0" y="0"/>
                </a:moveTo>
                <a:lnTo>
                  <a:pt x="1005892" y="0"/>
                </a:lnTo>
                <a:lnTo>
                  <a:pt x="1005892" y="857751"/>
                </a:lnTo>
                <a:lnTo>
                  <a:pt x="0" y="857751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964196" y="5333518"/>
            <a:ext cx="3019469" cy="3069700"/>
          </a:xfrm>
          <a:custGeom>
            <a:avLst/>
            <a:gdLst/>
            <a:ahLst/>
            <a:cxnLst/>
            <a:rect r="r" b="b" t="t" l="l"/>
            <a:pathLst>
              <a:path h="3069700" w="3019469">
                <a:moveTo>
                  <a:pt x="0" y="0"/>
                </a:moveTo>
                <a:lnTo>
                  <a:pt x="3019469" y="0"/>
                </a:lnTo>
                <a:lnTo>
                  <a:pt x="3019469" y="3069700"/>
                </a:lnTo>
                <a:lnTo>
                  <a:pt x="0" y="30697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096774" y="3443005"/>
            <a:ext cx="6132601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00"/>
              </a:lnSpc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CH</a:t>
            </a: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ALLENGES FACED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00974" y="4384021"/>
            <a:ext cx="7640361" cy="3762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Handling multiple g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ame states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Col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lision detection in Tetris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Match logic in Candy Crush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Managing animations smoothly</a:t>
            </a:r>
          </a:p>
          <a:p>
            <a:pPr algn="just">
              <a:lnSpc>
                <a:spcPts val="6000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41331">
            <a:off x="-541062" y="8420253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5" y="0"/>
                </a:lnTo>
                <a:lnTo>
                  <a:pt x="3820235" y="2695003"/>
                </a:lnTo>
                <a:lnTo>
                  <a:pt x="0" y="26950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163074" y="-4549795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9426706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4"/>
                </a:lnTo>
                <a:lnTo>
                  <a:pt x="0" y="5578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509459" y="3007973"/>
            <a:ext cx="1116880" cy="980824"/>
          </a:xfrm>
          <a:custGeom>
            <a:avLst/>
            <a:gdLst/>
            <a:ahLst/>
            <a:cxnLst/>
            <a:rect r="r" b="b" t="t" l="l"/>
            <a:pathLst>
              <a:path h="980824" w="1116880">
                <a:moveTo>
                  <a:pt x="0" y="0"/>
                </a:moveTo>
                <a:lnTo>
                  <a:pt x="1116880" y="0"/>
                </a:lnTo>
                <a:lnTo>
                  <a:pt x="1116880" y="980824"/>
                </a:lnTo>
                <a:lnTo>
                  <a:pt x="0" y="9808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964679" y="7992417"/>
            <a:ext cx="3323321" cy="2531766"/>
          </a:xfrm>
          <a:custGeom>
            <a:avLst/>
            <a:gdLst/>
            <a:ahLst/>
            <a:cxnLst/>
            <a:rect r="r" b="b" t="t" l="l"/>
            <a:pathLst>
              <a:path h="2531766" w="3323321">
                <a:moveTo>
                  <a:pt x="0" y="0"/>
                </a:moveTo>
                <a:lnTo>
                  <a:pt x="3323321" y="0"/>
                </a:lnTo>
                <a:lnTo>
                  <a:pt x="3323321" y="2531766"/>
                </a:lnTo>
                <a:lnTo>
                  <a:pt x="0" y="253176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850961" y="3988797"/>
            <a:ext cx="3925707" cy="3112836"/>
          </a:xfrm>
          <a:custGeom>
            <a:avLst/>
            <a:gdLst/>
            <a:ahLst/>
            <a:cxnLst/>
            <a:rect r="r" b="b" t="t" l="l"/>
            <a:pathLst>
              <a:path h="3112836" w="3925707">
                <a:moveTo>
                  <a:pt x="0" y="0"/>
                </a:moveTo>
                <a:lnTo>
                  <a:pt x="3925707" y="0"/>
                </a:lnTo>
                <a:lnTo>
                  <a:pt x="3925707" y="3112836"/>
                </a:lnTo>
                <a:lnTo>
                  <a:pt x="0" y="311283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617998" y="2548301"/>
            <a:ext cx="7050131" cy="1790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00"/>
              </a:lnSpc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FUTUR</a:t>
            </a: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E IMPROVEMENTS</a:t>
            </a:r>
          </a:p>
          <a:p>
            <a:pPr algn="l">
              <a:lnSpc>
                <a:spcPts val="69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459328" y="4081826"/>
            <a:ext cx="8833589" cy="452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Add sound effects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Add more g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ames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Improv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e graphics quality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Add AI for single‑player mode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nline multiplayer support</a:t>
            </a:r>
          </a:p>
          <a:p>
            <a:pPr algn="just">
              <a:lnSpc>
                <a:spcPts val="6000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91021">
            <a:off x="15919929" y="2558110"/>
            <a:ext cx="2846485" cy="2008066"/>
          </a:xfrm>
          <a:custGeom>
            <a:avLst/>
            <a:gdLst/>
            <a:ahLst/>
            <a:cxnLst/>
            <a:rect r="r" b="b" t="t" l="l"/>
            <a:pathLst>
              <a:path h="2008066" w="2846485">
                <a:moveTo>
                  <a:pt x="0" y="0"/>
                </a:moveTo>
                <a:lnTo>
                  <a:pt x="2846486" y="0"/>
                </a:lnTo>
                <a:lnTo>
                  <a:pt x="2846486" y="2008065"/>
                </a:lnTo>
                <a:lnTo>
                  <a:pt x="0" y="20080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40080" y="-4549002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15327" y="1029493"/>
            <a:ext cx="4239060" cy="4239060"/>
          </a:xfrm>
          <a:custGeom>
            <a:avLst/>
            <a:gdLst/>
            <a:ahLst/>
            <a:cxnLst/>
            <a:rect r="r" b="b" t="t" l="l"/>
            <a:pathLst>
              <a:path h="4239060" w="4239060">
                <a:moveTo>
                  <a:pt x="0" y="0"/>
                </a:moveTo>
                <a:lnTo>
                  <a:pt x="4239060" y="0"/>
                </a:lnTo>
                <a:lnTo>
                  <a:pt x="4239060" y="4239060"/>
                </a:lnTo>
                <a:lnTo>
                  <a:pt x="0" y="42390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386449" y="4309013"/>
            <a:ext cx="9895956" cy="3705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7" indent="-323848" lvl="1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Succ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essfully implemented a multi‑game system</a:t>
            </a:r>
          </a:p>
          <a:p>
            <a:pPr algn="just" marL="647697" indent="-323848" lvl="1">
              <a:lnSpc>
                <a:spcPts val="5999"/>
              </a:lnSpc>
              <a:buFont typeface="Arial"/>
              <a:buChar char="•"/>
            </a:pP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Achieved all project 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b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ject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ives</a:t>
            </a:r>
          </a:p>
          <a:p>
            <a:pPr algn="just" marL="647697" indent="-323848" lvl="1">
              <a:lnSpc>
                <a:spcPts val="5999"/>
              </a:lnSpc>
              <a:buFont typeface="Arial"/>
              <a:buChar char="•"/>
            </a:pP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Practical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application of g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ph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ics 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co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ncep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ts</a:t>
            </a:r>
          </a:p>
          <a:p>
            <a:pPr algn="just" marL="647697" indent="-323848" lvl="1">
              <a:lnSpc>
                <a:spcPts val="5999"/>
              </a:lnSpc>
              <a:buFont typeface="Arial"/>
              <a:buChar char="•"/>
            </a:pP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duc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ti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on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l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enj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y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ble p</a:t>
            </a:r>
            <a:r>
              <a:rPr lang="en-US" sz="2999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roject</a:t>
            </a:r>
          </a:p>
          <a:p>
            <a:pPr algn="just">
              <a:lnSpc>
                <a:spcPts val="599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093336" y="3007891"/>
            <a:ext cx="3763973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99"/>
              </a:lnSpc>
              <a:spcBef>
                <a:spcPct val="0"/>
              </a:spcBef>
            </a:pPr>
            <a:r>
              <a:rPr lang="en-US" sz="5999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CO</a:t>
            </a:r>
            <a:r>
              <a:rPr lang="en-US" sz="5999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N</a:t>
            </a:r>
            <a:r>
              <a:rPr lang="en-US" sz="5999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CLU</a:t>
            </a:r>
            <a:r>
              <a:rPr lang="en-US" sz="5999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S</a:t>
            </a:r>
            <a:r>
              <a:rPr lang="en-US" sz="5999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I</a:t>
            </a:r>
            <a:r>
              <a:rPr lang="en-US" sz="5999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ON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276263" y="9451472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112898">
            <a:off x="5361500" y="665440"/>
            <a:ext cx="7565000" cy="7578779"/>
          </a:xfrm>
          <a:custGeom>
            <a:avLst/>
            <a:gdLst/>
            <a:ahLst/>
            <a:cxnLst/>
            <a:rect r="r" b="b" t="t" l="l"/>
            <a:pathLst>
              <a:path h="7578779" w="7565000">
                <a:moveTo>
                  <a:pt x="0" y="0"/>
                </a:moveTo>
                <a:lnTo>
                  <a:pt x="7565000" y="0"/>
                </a:lnTo>
                <a:lnTo>
                  <a:pt x="7565000" y="7578780"/>
                </a:lnTo>
                <a:lnTo>
                  <a:pt x="0" y="75787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599413" y="4845215"/>
            <a:ext cx="7940756" cy="1492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499"/>
              </a:lnSpc>
              <a:spcBef>
                <a:spcPct val="0"/>
              </a:spcBef>
            </a:pPr>
            <a:r>
              <a:rPr lang="en-US" sz="9999" spc="2139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846616" y="-4549795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9169" y="1669550"/>
            <a:ext cx="12030031" cy="679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5"/>
              </a:lnSpc>
              <a:spcBef>
                <a:spcPct val="0"/>
              </a:spcBef>
            </a:pPr>
            <a:r>
              <a:rPr lang="en-US" sz="3799" spc="490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INTERNATIONAL ISLAMIC UNIVERSITY CHITTAGONG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2428575" y="1614087"/>
            <a:ext cx="1330594" cy="1211258"/>
          </a:xfrm>
          <a:custGeom>
            <a:avLst/>
            <a:gdLst/>
            <a:ahLst/>
            <a:cxnLst/>
            <a:rect r="r" b="b" t="t" l="l"/>
            <a:pathLst>
              <a:path h="1211258" w="1330594">
                <a:moveTo>
                  <a:pt x="0" y="0"/>
                </a:moveTo>
                <a:lnTo>
                  <a:pt x="1330594" y="0"/>
                </a:lnTo>
                <a:lnTo>
                  <a:pt x="1330594" y="1211259"/>
                </a:lnTo>
                <a:lnTo>
                  <a:pt x="0" y="12112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1307963"/>
            <a:ext cx="16230600" cy="8229600"/>
            <a:chOff x="0" y="0"/>
            <a:chExt cx="1649130" cy="83617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49130" cy="836179"/>
            </a:xfrm>
            <a:custGeom>
              <a:avLst/>
              <a:gdLst/>
              <a:ahLst/>
              <a:cxnLst/>
              <a:rect r="r" b="b" t="t" l="l"/>
              <a:pathLst>
                <a:path h="836179" w="1649130">
                  <a:moveTo>
                    <a:pt x="9540" y="0"/>
                  </a:moveTo>
                  <a:lnTo>
                    <a:pt x="1639590" y="0"/>
                  </a:lnTo>
                  <a:cubicBezTo>
                    <a:pt x="1644859" y="0"/>
                    <a:pt x="1649130" y="4271"/>
                    <a:pt x="1649130" y="9540"/>
                  </a:cubicBezTo>
                  <a:lnTo>
                    <a:pt x="1649130" y="826639"/>
                  </a:lnTo>
                  <a:cubicBezTo>
                    <a:pt x="1649130" y="829169"/>
                    <a:pt x="1648125" y="831596"/>
                    <a:pt x="1646336" y="833385"/>
                  </a:cubicBezTo>
                  <a:cubicBezTo>
                    <a:pt x="1644547" y="835174"/>
                    <a:pt x="1642121" y="836179"/>
                    <a:pt x="1639590" y="836179"/>
                  </a:cubicBezTo>
                  <a:lnTo>
                    <a:pt x="9540" y="836179"/>
                  </a:lnTo>
                  <a:cubicBezTo>
                    <a:pt x="4271" y="836179"/>
                    <a:pt x="0" y="831908"/>
                    <a:pt x="0" y="826639"/>
                  </a:cubicBezTo>
                  <a:lnTo>
                    <a:pt x="0" y="9540"/>
                  </a:lnTo>
                  <a:cubicBezTo>
                    <a:pt x="0" y="4271"/>
                    <a:pt x="4271" y="0"/>
                    <a:pt x="9540" y="0"/>
                  </a:cubicBezTo>
                  <a:close/>
                </a:path>
              </a:pathLst>
            </a:custGeom>
            <a:solidFill>
              <a:srgbClr val="FFFFFF"/>
            </a:solidFill>
            <a:ln w="952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76200"/>
              <a:ext cx="1649130" cy="912379"/>
            </a:xfrm>
            <a:prstGeom prst="rect">
              <a:avLst/>
            </a:prstGeom>
          </p:spPr>
          <p:txBody>
            <a:bodyPr anchor="ctr" rtlCol="false" tIns="73042" lIns="73042" bIns="73042" rIns="73042"/>
            <a:lstStyle/>
            <a:p>
              <a:pPr algn="ctr">
                <a:lnSpc>
                  <a:spcPts val="5071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437455" y="5422763"/>
            <a:ext cx="5587874" cy="3436500"/>
            <a:chOff x="0" y="0"/>
            <a:chExt cx="1471704" cy="90508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71704" cy="905087"/>
            </a:xfrm>
            <a:custGeom>
              <a:avLst/>
              <a:gdLst/>
              <a:ahLst/>
              <a:cxnLst/>
              <a:rect r="r" b="b" t="t" l="l"/>
              <a:pathLst>
                <a:path h="905087" w="1471704">
                  <a:moveTo>
                    <a:pt x="36023" y="0"/>
                  </a:moveTo>
                  <a:lnTo>
                    <a:pt x="1435681" y="0"/>
                  </a:lnTo>
                  <a:cubicBezTo>
                    <a:pt x="1455576" y="0"/>
                    <a:pt x="1471704" y="16128"/>
                    <a:pt x="1471704" y="36023"/>
                  </a:cubicBezTo>
                  <a:lnTo>
                    <a:pt x="1471704" y="869064"/>
                  </a:lnTo>
                  <a:cubicBezTo>
                    <a:pt x="1471704" y="878618"/>
                    <a:pt x="1467908" y="887780"/>
                    <a:pt x="1461153" y="894536"/>
                  </a:cubicBezTo>
                  <a:cubicBezTo>
                    <a:pt x="1454397" y="901291"/>
                    <a:pt x="1445235" y="905087"/>
                    <a:pt x="1435681" y="905087"/>
                  </a:cubicBezTo>
                  <a:lnTo>
                    <a:pt x="36023" y="905087"/>
                  </a:lnTo>
                  <a:cubicBezTo>
                    <a:pt x="16128" y="905087"/>
                    <a:pt x="0" y="888959"/>
                    <a:pt x="0" y="869064"/>
                  </a:cubicBezTo>
                  <a:lnTo>
                    <a:pt x="0" y="36023"/>
                  </a:lnTo>
                  <a:cubicBezTo>
                    <a:pt x="0" y="16128"/>
                    <a:pt x="16128" y="0"/>
                    <a:pt x="3602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0000"/>
              </a:solidFill>
              <a:prstDash val="lgDash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471704" cy="9431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278051" y="5922003"/>
            <a:ext cx="3888923" cy="576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04"/>
              </a:lnSpc>
            </a:pPr>
            <a:r>
              <a:rPr lang="en-US" sz="3200" spc="412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PRESENTED  BY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68531" y="6755250"/>
            <a:ext cx="5707962" cy="895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4"/>
              </a:lnSpc>
            </a:pPr>
            <a:r>
              <a:rPr lang="en-US" sz="2499" spc="322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REHNUMA TASNEEM_C223288</a:t>
            </a:r>
          </a:p>
          <a:p>
            <a:pPr algn="ctr">
              <a:lnSpc>
                <a:spcPts val="3674"/>
              </a:lnSpc>
            </a:pPr>
            <a:r>
              <a:rPr lang="en-US" sz="2499" spc="322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SAIMA KAWSAR_C223297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2428575" y="1614087"/>
            <a:ext cx="1330594" cy="1211258"/>
          </a:xfrm>
          <a:custGeom>
            <a:avLst/>
            <a:gdLst/>
            <a:ahLst/>
            <a:cxnLst/>
            <a:rect r="r" b="b" t="t" l="l"/>
            <a:pathLst>
              <a:path h="1211258" w="1330594">
                <a:moveTo>
                  <a:pt x="0" y="0"/>
                </a:moveTo>
                <a:lnTo>
                  <a:pt x="1330594" y="0"/>
                </a:lnTo>
                <a:lnTo>
                  <a:pt x="1330594" y="1211259"/>
                </a:lnTo>
                <a:lnTo>
                  <a:pt x="0" y="12112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774605" y="5922003"/>
            <a:ext cx="5108141" cy="576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04"/>
              </a:lnSpc>
            </a:pPr>
            <a:r>
              <a:rPr lang="en-US" sz="3200" spc="412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PRESENTED 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4938" y="6755250"/>
            <a:ext cx="5492908" cy="135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4"/>
              </a:lnSpc>
            </a:pPr>
            <a:r>
              <a:rPr lang="en-US" sz="2499" spc="322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SULTANA TASNIM JAHAN</a:t>
            </a:r>
          </a:p>
          <a:p>
            <a:pPr algn="ctr">
              <a:lnSpc>
                <a:spcPts val="3674"/>
              </a:lnSpc>
            </a:pPr>
            <a:r>
              <a:rPr lang="en-US" sz="2499" spc="322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 Lecturer</a:t>
            </a:r>
          </a:p>
          <a:p>
            <a:pPr algn="ctr">
              <a:lnSpc>
                <a:spcPts val="3674"/>
              </a:lnSpc>
            </a:pPr>
            <a:r>
              <a:rPr lang="en-US" sz="2499" spc="322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CSE,IIUC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759169" y="1669550"/>
            <a:ext cx="12030031" cy="67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5"/>
              </a:lnSpc>
              <a:spcBef>
                <a:spcPct val="0"/>
              </a:spcBef>
            </a:pPr>
            <a:r>
              <a:rPr lang="en-US" sz="3799" spc="490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INTERNATIONAL ISLAMIC UNIVERSITY CHITTAGONG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559990" y="2533881"/>
            <a:ext cx="7949225" cy="432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8"/>
              </a:lnSpc>
              <a:spcBef>
                <a:spcPct val="0"/>
              </a:spcBef>
            </a:pPr>
            <a:r>
              <a:rPr lang="en-US" sz="2400" spc="309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DEPARTMENT OF COMPUTER SCIENCE &amp; ENGINEERING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016450" y="4270840"/>
            <a:ext cx="2252056" cy="543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1"/>
              </a:lnSpc>
              <a:spcBef>
                <a:spcPct val="0"/>
              </a:spcBef>
            </a:pPr>
            <a:r>
              <a:rPr lang="en-US" sz="3041" spc="392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CSE</a:t>
            </a:r>
            <a:r>
              <a:rPr lang="en-US" sz="3041" spc="392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-4742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219694" y="3498173"/>
            <a:ext cx="6290603" cy="689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7"/>
              </a:lnSpc>
              <a:spcBef>
                <a:spcPct val="0"/>
              </a:spcBef>
            </a:pPr>
            <a:r>
              <a:rPr lang="en-US" sz="3976" spc="389">
                <a:solidFill>
                  <a:srgbClr val="000000"/>
                </a:solidFill>
                <a:latin typeface="Bobby Jones Soft"/>
                <a:ea typeface="Bobby Jones Soft"/>
                <a:cs typeface="Bobby Jones Soft"/>
                <a:sym typeface="Bobby Jones Soft"/>
              </a:rPr>
              <a:t>Computer Graphics Lab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2368531" y="5422763"/>
            <a:ext cx="5587874" cy="3436500"/>
            <a:chOff x="0" y="0"/>
            <a:chExt cx="1471704" cy="90508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71704" cy="905087"/>
            </a:xfrm>
            <a:custGeom>
              <a:avLst/>
              <a:gdLst/>
              <a:ahLst/>
              <a:cxnLst/>
              <a:rect r="r" b="b" t="t" l="l"/>
              <a:pathLst>
                <a:path h="905087" w="1471704">
                  <a:moveTo>
                    <a:pt x="36023" y="0"/>
                  </a:moveTo>
                  <a:lnTo>
                    <a:pt x="1435681" y="0"/>
                  </a:lnTo>
                  <a:cubicBezTo>
                    <a:pt x="1455576" y="0"/>
                    <a:pt x="1471704" y="16128"/>
                    <a:pt x="1471704" y="36023"/>
                  </a:cubicBezTo>
                  <a:lnTo>
                    <a:pt x="1471704" y="869064"/>
                  </a:lnTo>
                  <a:cubicBezTo>
                    <a:pt x="1471704" y="878618"/>
                    <a:pt x="1467908" y="887780"/>
                    <a:pt x="1461153" y="894536"/>
                  </a:cubicBezTo>
                  <a:cubicBezTo>
                    <a:pt x="1454397" y="901291"/>
                    <a:pt x="1445235" y="905087"/>
                    <a:pt x="1435681" y="905087"/>
                  </a:cubicBezTo>
                  <a:lnTo>
                    <a:pt x="36023" y="905087"/>
                  </a:lnTo>
                  <a:cubicBezTo>
                    <a:pt x="16128" y="905087"/>
                    <a:pt x="0" y="888959"/>
                    <a:pt x="0" y="869064"/>
                  </a:cubicBezTo>
                  <a:lnTo>
                    <a:pt x="0" y="36023"/>
                  </a:lnTo>
                  <a:cubicBezTo>
                    <a:pt x="0" y="16128"/>
                    <a:pt x="16128" y="0"/>
                    <a:pt x="3602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0000"/>
              </a:solidFill>
              <a:prstDash val="lgDash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180975"/>
              <a:ext cx="1471704" cy="1086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7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46234">
            <a:off x="15750146" y="420974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6" y="0"/>
                </a:lnTo>
                <a:lnTo>
                  <a:pt x="3820236" y="2695002"/>
                </a:lnTo>
                <a:lnTo>
                  <a:pt x="0" y="26950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41331">
            <a:off x="15228878" y="8663504"/>
            <a:ext cx="3159718" cy="2229037"/>
          </a:xfrm>
          <a:custGeom>
            <a:avLst/>
            <a:gdLst/>
            <a:ahLst/>
            <a:cxnLst/>
            <a:rect r="r" b="b" t="t" l="l"/>
            <a:pathLst>
              <a:path h="2229037" w="3159718">
                <a:moveTo>
                  <a:pt x="0" y="0"/>
                </a:moveTo>
                <a:lnTo>
                  <a:pt x="3159718" y="0"/>
                </a:lnTo>
                <a:lnTo>
                  <a:pt x="3159718" y="2229037"/>
                </a:lnTo>
                <a:lnTo>
                  <a:pt x="0" y="22290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044792" y="-4468439"/>
            <a:ext cx="5497139" cy="5497139"/>
          </a:xfrm>
          <a:custGeom>
            <a:avLst/>
            <a:gdLst/>
            <a:ahLst/>
            <a:cxnLst/>
            <a:rect r="r" b="b" t="t" l="l"/>
            <a:pathLst>
              <a:path h="5497139" w="5497139">
                <a:moveTo>
                  <a:pt x="0" y="0"/>
                </a:moveTo>
                <a:lnTo>
                  <a:pt x="5497139" y="0"/>
                </a:lnTo>
                <a:lnTo>
                  <a:pt x="5497139" y="5497139"/>
                </a:lnTo>
                <a:lnTo>
                  <a:pt x="0" y="54971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206413" y="4192349"/>
            <a:ext cx="4651131" cy="3307471"/>
          </a:xfrm>
          <a:custGeom>
            <a:avLst/>
            <a:gdLst/>
            <a:ahLst/>
            <a:cxnLst/>
            <a:rect r="r" b="b" t="t" l="l"/>
            <a:pathLst>
              <a:path h="3307471" w="4651131">
                <a:moveTo>
                  <a:pt x="0" y="0"/>
                </a:moveTo>
                <a:lnTo>
                  <a:pt x="4651131" y="0"/>
                </a:lnTo>
                <a:lnTo>
                  <a:pt x="4651131" y="3307470"/>
                </a:lnTo>
                <a:lnTo>
                  <a:pt x="0" y="33074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404075"/>
            <a:ext cx="5425963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00"/>
              </a:lnSpc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I</a:t>
            </a: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9312" y="4115149"/>
            <a:ext cx="11682619" cy="5210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7" indent="-323848" lvl="1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Ga</a:t>
            </a:r>
            <a:r>
              <a:rPr lang="en-US" sz="2999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ming World is a desktop‑based graphical application.</a:t>
            </a:r>
          </a:p>
          <a:p>
            <a:pPr algn="just" marL="647697" indent="-323848" lvl="1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It combines three popular games(Tic Tac Toe, Candy Crush, Tetris) into one platform.</a:t>
            </a:r>
          </a:p>
          <a:p>
            <a:pPr algn="just" marL="647697" indent="-323848" lvl="1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The project is developed using C++ and OpenGL.</a:t>
            </a:r>
          </a:p>
          <a:p>
            <a:pPr algn="just" marL="647697" indent="-323848" lvl="1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Focuses on graphics rendering, animation, and user interaction.</a:t>
            </a:r>
          </a:p>
          <a:p>
            <a:pPr algn="just">
              <a:lnSpc>
                <a:spcPts val="599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969589" y="2621665"/>
            <a:ext cx="5185856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00"/>
              </a:lnSpc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OBJ</a:t>
            </a: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ECTIVES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646234">
            <a:off x="15067012" y="333218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6" y="0"/>
                </a:lnTo>
                <a:lnTo>
                  <a:pt x="3820236" y="2695003"/>
                </a:lnTo>
                <a:lnTo>
                  <a:pt x="0" y="26950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41331">
            <a:off x="-1126634" y="565567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6" y="0"/>
                </a:lnTo>
                <a:lnTo>
                  <a:pt x="3820236" y="2695003"/>
                </a:lnTo>
                <a:lnTo>
                  <a:pt x="0" y="26950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491711" y="5724792"/>
            <a:ext cx="5497139" cy="5497139"/>
          </a:xfrm>
          <a:custGeom>
            <a:avLst/>
            <a:gdLst/>
            <a:ahLst/>
            <a:cxnLst/>
            <a:rect r="r" b="b" t="t" l="l"/>
            <a:pathLst>
              <a:path h="5497139" w="5497139">
                <a:moveTo>
                  <a:pt x="0" y="0"/>
                </a:moveTo>
                <a:lnTo>
                  <a:pt x="5497139" y="0"/>
                </a:lnTo>
                <a:lnTo>
                  <a:pt x="5497139" y="5497139"/>
                </a:lnTo>
                <a:lnTo>
                  <a:pt x="0" y="54971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862775" y="5143500"/>
            <a:ext cx="5497139" cy="5497139"/>
          </a:xfrm>
          <a:custGeom>
            <a:avLst/>
            <a:gdLst/>
            <a:ahLst/>
            <a:cxnLst/>
            <a:rect r="r" b="b" t="t" l="l"/>
            <a:pathLst>
              <a:path h="5497139" w="5497139">
                <a:moveTo>
                  <a:pt x="0" y="0"/>
                </a:moveTo>
                <a:lnTo>
                  <a:pt x="5497139" y="0"/>
                </a:lnTo>
                <a:lnTo>
                  <a:pt x="5497139" y="5497139"/>
                </a:lnTo>
                <a:lnTo>
                  <a:pt x="0" y="54971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59365" y="4213022"/>
            <a:ext cx="5004604" cy="4665150"/>
          </a:xfrm>
          <a:custGeom>
            <a:avLst/>
            <a:gdLst/>
            <a:ahLst/>
            <a:cxnLst/>
            <a:rect r="r" b="b" t="t" l="l"/>
            <a:pathLst>
              <a:path h="4665150" w="5004604">
                <a:moveTo>
                  <a:pt x="0" y="0"/>
                </a:moveTo>
                <a:lnTo>
                  <a:pt x="5004604" y="0"/>
                </a:lnTo>
                <a:lnTo>
                  <a:pt x="5004604" y="4665151"/>
                </a:lnTo>
                <a:lnTo>
                  <a:pt x="0" y="466515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488970" y="3699378"/>
            <a:ext cx="9770330" cy="3762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To learn OpenGL graphics program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ming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To design an interactive GUI‑based application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To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implement game logic and animations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To integrate multiple games into one system</a:t>
            </a:r>
          </a:p>
          <a:p>
            <a:pPr algn="just">
              <a:lnSpc>
                <a:spcPts val="600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155420" y="9556634"/>
            <a:ext cx="3322868" cy="3322868"/>
          </a:xfrm>
          <a:custGeom>
            <a:avLst/>
            <a:gdLst/>
            <a:ahLst/>
            <a:cxnLst/>
            <a:rect r="r" b="b" t="t" l="l"/>
            <a:pathLst>
              <a:path h="3322868" w="3322868">
                <a:moveTo>
                  <a:pt x="0" y="0"/>
                </a:moveTo>
                <a:lnTo>
                  <a:pt x="3322868" y="0"/>
                </a:lnTo>
                <a:lnTo>
                  <a:pt x="3322868" y="3322868"/>
                </a:lnTo>
                <a:lnTo>
                  <a:pt x="0" y="3322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97866" y="-2575599"/>
            <a:ext cx="3322868" cy="3322868"/>
          </a:xfrm>
          <a:custGeom>
            <a:avLst/>
            <a:gdLst/>
            <a:ahLst/>
            <a:cxnLst/>
            <a:rect r="r" b="b" t="t" l="l"/>
            <a:pathLst>
              <a:path h="3322868" w="3322868">
                <a:moveTo>
                  <a:pt x="0" y="0"/>
                </a:moveTo>
                <a:lnTo>
                  <a:pt x="3322868" y="0"/>
                </a:lnTo>
                <a:lnTo>
                  <a:pt x="3322868" y="3322868"/>
                </a:lnTo>
                <a:lnTo>
                  <a:pt x="0" y="3322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50665">
            <a:off x="12753278" y="598965"/>
            <a:ext cx="3026623" cy="3439344"/>
          </a:xfrm>
          <a:custGeom>
            <a:avLst/>
            <a:gdLst/>
            <a:ahLst/>
            <a:cxnLst/>
            <a:rect r="r" b="b" t="t" l="l"/>
            <a:pathLst>
              <a:path h="3439344" w="3026623">
                <a:moveTo>
                  <a:pt x="0" y="0"/>
                </a:moveTo>
                <a:lnTo>
                  <a:pt x="3026623" y="0"/>
                </a:lnTo>
                <a:lnTo>
                  <a:pt x="3026623" y="3439344"/>
                </a:lnTo>
                <a:lnTo>
                  <a:pt x="0" y="34393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494442">
            <a:off x="13131880" y="5339644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792740" y="6955714"/>
            <a:ext cx="805126" cy="1208444"/>
          </a:xfrm>
          <a:custGeom>
            <a:avLst/>
            <a:gdLst/>
            <a:ahLst/>
            <a:cxnLst/>
            <a:rect r="r" b="b" t="t" l="l"/>
            <a:pathLst>
              <a:path h="1208444" w="805126">
                <a:moveTo>
                  <a:pt x="0" y="0"/>
                </a:moveTo>
                <a:lnTo>
                  <a:pt x="805126" y="0"/>
                </a:lnTo>
                <a:lnTo>
                  <a:pt x="805126" y="1208444"/>
                </a:lnTo>
                <a:lnTo>
                  <a:pt x="0" y="120844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43013" y="3265384"/>
            <a:ext cx="10313746" cy="604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Games make le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arning programming interesting and practical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Improves problem‑solving skills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Practical application of C++ and OpenGL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This project connects learning with fun and interaction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Helps understand real‑world use of graphics </a:t>
            </a:r>
          </a:p>
          <a:p>
            <a:pPr algn="just">
              <a:lnSpc>
                <a:spcPts val="6000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6471039" y="7559936"/>
            <a:ext cx="1091682" cy="1091682"/>
          </a:xfrm>
          <a:custGeom>
            <a:avLst/>
            <a:gdLst/>
            <a:ahLst/>
            <a:cxnLst/>
            <a:rect r="r" b="b" t="t" l="l"/>
            <a:pathLst>
              <a:path h="1091682" w="1091682">
                <a:moveTo>
                  <a:pt x="0" y="0"/>
                </a:moveTo>
                <a:lnTo>
                  <a:pt x="1091682" y="0"/>
                </a:lnTo>
                <a:lnTo>
                  <a:pt x="1091682" y="1091682"/>
                </a:lnTo>
                <a:lnTo>
                  <a:pt x="0" y="109168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835074">
            <a:off x="-276460" y="130381"/>
            <a:ext cx="2862974" cy="2862974"/>
          </a:xfrm>
          <a:custGeom>
            <a:avLst/>
            <a:gdLst/>
            <a:ahLst/>
            <a:cxnLst/>
            <a:rect r="r" b="b" t="t" l="l"/>
            <a:pathLst>
              <a:path h="2862974" w="2862974">
                <a:moveTo>
                  <a:pt x="0" y="0"/>
                </a:moveTo>
                <a:lnTo>
                  <a:pt x="2862974" y="0"/>
                </a:lnTo>
                <a:lnTo>
                  <a:pt x="2862974" y="2862973"/>
                </a:lnTo>
                <a:lnTo>
                  <a:pt x="0" y="286297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343674" y="2318637"/>
            <a:ext cx="8849024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00"/>
              </a:lnSpc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WH</a:t>
            </a: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Y WE CHOSE THIS PROJECT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011518" y="4750796"/>
            <a:ext cx="9216597" cy="300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Prog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ra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mm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in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g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L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an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gu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g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: C++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G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aphic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s 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Libr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y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: Op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en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GL (GLUT)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IDE: C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ode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::Block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s 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S: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W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in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w</a:t>
            </a:r>
            <a:r>
              <a:rPr lang="en-US" sz="3000" strike="noStrike" u="none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s 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1691021">
            <a:off x="15836057" y="1212609"/>
            <a:ext cx="2846485" cy="2008066"/>
          </a:xfrm>
          <a:custGeom>
            <a:avLst/>
            <a:gdLst/>
            <a:ahLst/>
            <a:cxnLst/>
            <a:rect r="r" b="b" t="t" l="l"/>
            <a:pathLst>
              <a:path h="2008066" w="2846485">
                <a:moveTo>
                  <a:pt x="0" y="0"/>
                </a:moveTo>
                <a:lnTo>
                  <a:pt x="2846486" y="0"/>
                </a:lnTo>
                <a:lnTo>
                  <a:pt x="2846486" y="2008066"/>
                </a:lnTo>
                <a:lnTo>
                  <a:pt x="0" y="20080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298412" y="-3481782"/>
            <a:ext cx="4510482" cy="4510482"/>
          </a:xfrm>
          <a:custGeom>
            <a:avLst/>
            <a:gdLst/>
            <a:ahLst/>
            <a:cxnLst/>
            <a:rect r="r" b="b" t="t" l="l"/>
            <a:pathLst>
              <a:path h="4510482" w="4510482">
                <a:moveTo>
                  <a:pt x="0" y="0"/>
                </a:moveTo>
                <a:lnTo>
                  <a:pt x="4510482" y="0"/>
                </a:lnTo>
                <a:lnTo>
                  <a:pt x="4510482" y="4510482"/>
                </a:lnTo>
                <a:lnTo>
                  <a:pt x="0" y="45104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21540" y="3059756"/>
            <a:ext cx="2059576" cy="205957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7011518" y="3328633"/>
            <a:ext cx="9000817" cy="1790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00"/>
              </a:lnSpc>
              <a:spcBef>
                <a:spcPct val="0"/>
              </a:spcBef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TOOLS &amp; T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E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CH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NOL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O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G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I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ES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 USED</a:t>
            </a:r>
          </a:p>
          <a:p>
            <a:pPr algn="l" marL="0" indent="0" lvl="0">
              <a:lnSpc>
                <a:spcPts val="6900"/>
              </a:lnSpc>
              <a:spcBef>
                <a:spcPct val="0"/>
              </a:spcBef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2939735" y="1649294"/>
            <a:ext cx="3358676" cy="335867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432842" y="4223983"/>
            <a:ext cx="3696548" cy="369654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8395994" y="9258300"/>
            <a:ext cx="4510482" cy="4510482"/>
          </a:xfrm>
          <a:custGeom>
            <a:avLst/>
            <a:gdLst/>
            <a:ahLst/>
            <a:cxnLst/>
            <a:rect r="r" b="b" t="t" l="l"/>
            <a:pathLst>
              <a:path h="4510482" w="4510482">
                <a:moveTo>
                  <a:pt x="0" y="0"/>
                </a:moveTo>
                <a:lnTo>
                  <a:pt x="4510482" y="0"/>
                </a:lnTo>
                <a:lnTo>
                  <a:pt x="4510482" y="4510482"/>
                </a:lnTo>
                <a:lnTo>
                  <a:pt x="0" y="45104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77007">
            <a:off x="6720007" y="9517369"/>
            <a:ext cx="2846485" cy="2008066"/>
          </a:xfrm>
          <a:custGeom>
            <a:avLst/>
            <a:gdLst/>
            <a:ahLst/>
            <a:cxnLst/>
            <a:rect r="r" b="b" t="t" l="l"/>
            <a:pathLst>
              <a:path h="2008066" w="2846485">
                <a:moveTo>
                  <a:pt x="0" y="0"/>
                </a:moveTo>
                <a:lnTo>
                  <a:pt x="2846486" y="0"/>
                </a:lnTo>
                <a:lnTo>
                  <a:pt x="2846486" y="2008066"/>
                </a:lnTo>
                <a:lnTo>
                  <a:pt x="0" y="20080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030869" y="1500680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50812" y="-3329382"/>
            <a:ext cx="4510482" cy="4510482"/>
          </a:xfrm>
          <a:custGeom>
            <a:avLst/>
            <a:gdLst/>
            <a:ahLst/>
            <a:cxnLst/>
            <a:rect r="r" b="b" t="t" l="l"/>
            <a:pathLst>
              <a:path h="4510482" w="4510482">
                <a:moveTo>
                  <a:pt x="0" y="0"/>
                </a:moveTo>
                <a:lnTo>
                  <a:pt x="4510482" y="0"/>
                </a:lnTo>
                <a:lnTo>
                  <a:pt x="4510482" y="4510482"/>
                </a:lnTo>
                <a:lnTo>
                  <a:pt x="0" y="45104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74945" y="2681714"/>
            <a:ext cx="8231108" cy="5770112"/>
          </a:xfrm>
          <a:custGeom>
            <a:avLst/>
            <a:gdLst/>
            <a:ahLst/>
            <a:cxnLst/>
            <a:rect r="r" b="b" t="t" l="l"/>
            <a:pathLst>
              <a:path h="5770112" w="8231108">
                <a:moveTo>
                  <a:pt x="0" y="0"/>
                </a:moveTo>
                <a:lnTo>
                  <a:pt x="8231108" y="0"/>
                </a:lnTo>
                <a:lnTo>
                  <a:pt x="8231108" y="5770112"/>
                </a:lnTo>
                <a:lnTo>
                  <a:pt x="0" y="57701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224" t="0" r="-5839" b="-4605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703146" y="744216"/>
            <a:ext cx="10005813" cy="1790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00"/>
              </a:lnSpc>
              <a:spcBef>
                <a:spcPct val="0"/>
              </a:spcBef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OV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ERA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LL SYS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T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EM ARCH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ITECTURE</a:t>
            </a:r>
          </a:p>
          <a:p>
            <a:pPr algn="l" marL="0" indent="0" lvl="0">
              <a:lnSpc>
                <a:spcPts val="690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970347" y="2526729"/>
            <a:ext cx="8551131" cy="604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6000"/>
              </a:lnSpc>
              <a:buAutoNum type="arabicPeriod" startAt="1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Ma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in Menu System</a:t>
            </a:r>
          </a:p>
          <a:p>
            <a:pPr algn="l" marL="647700" indent="-323850" lvl="1">
              <a:lnSpc>
                <a:spcPts val="6000"/>
              </a:lnSpc>
              <a:buAutoNum type="arabicPeriod" startAt="1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Game Selection using buttons</a:t>
            </a:r>
          </a:p>
          <a:p>
            <a:pPr algn="l" marL="647700" indent="-323850" lvl="1">
              <a:lnSpc>
                <a:spcPts val="6000"/>
              </a:lnSpc>
              <a:buAutoNum type="arabicPeriod" startAt="1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Separate modules for:</a:t>
            </a:r>
          </a:p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     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      Candy Crush</a:t>
            </a:r>
          </a:p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        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   Tic Tac Toe</a:t>
            </a:r>
          </a:p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        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   Tetris</a:t>
            </a:r>
          </a:p>
          <a:p>
            <a:pPr algn="l" marL="647700" indent="-323850" lvl="1">
              <a:lnSpc>
                <a:spcPts val="6000"/>
              </a:lnSpc>
              <a:buAutoNum type="arabicPeriod" startAt="1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Common input handling system</a:t>
            </a:r>
          </a:p>
          <a:p>
            <a:pPr algn="l">
              <a:lnSpc>
                <a:spcPts val="60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46234">
            <a:off x="16047864" y="-318801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6" y="0"/>
                </a:lnTo>
                <a:lnTo>
                  <a:pt x="3820236" y="2695002"/>
                </a:lnTo>
                <a:lnTo>
                  <a:pt x="0" y="26950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41331">
            <a:off x="-541062" y="8420253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5" y="0"/>
                </a:lnTo>
                <a:lnTo>
                  <a:pt x="3820235" y="2695003"/>
                </a:lnTo>
                <a:lnTo>
                  <a:pt x="0" y="26950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163074" y="-4549795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144000" y="9426706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4"/>
                </a:lnTo>
                <a:lnTo>
                  <a:pt x="0" y="55784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969185" y="2971111"/>
            <a:ext cx="9290115" cy="6287189"/>
          </a:xfrm>
          <a:custGeom>
            <a:avLst/>
            <a:gdLst/>
            <a:ahLst/>
            <a:cxnLst/>
            <a:rect r="r" b="b" t="t" l="l"/>
            <a:pathLst>
              <a:path h="6287189" w="9290115">
                <a:moveTo>
                  <a:pt x="0" y="0"/>
                </a:moveTo>
                <a:lnTo>
                  <a:pt x="9290115" y="0"/>
                </a:lnTo>
                <a:lnTo>
                  <a:pt x="9290115" y="6287189"/>
                </a:lnTo>
                <a:lnTo>
                  <a:pt x="0" y="62871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252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886021" y="1028700"/>
            <a:ext cx="6524329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00"/>
              </a:lnSpc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M</a:t>
            </a: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AIN MENU FEATURES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3255" y="3539772"/>
            <a:ext cx="7279066" cy="452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Att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ractive animated background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Interactive buttons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Mouse hover effect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Easy navigation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Back to main menu option</a:t>
            </a:r>
          </a:p>
          <a:p>
            <a:pPr algn="just">
              <a:lnSpc>
                <a:spcPts val="600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0792" y="2754911"/>
            <a:ext cx="8873208" cy="6453578"/>
            <a:chOff x="0" y="0"/>
            <a:chExt cx="3036673" cy="22086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36673" cy="2208604"/>
            </a:xfrm>
            <a:custGeom>
              <a:avLst/>
              <a:gdLst/>
              <a:ahLst/>
              <a:cxnLst/>
              <a:rect r="r" b="b" t="t" l="l"/>
              <a:pathLst>
                <a:path h="2208604" w="3036673">
                  <a:moveTo>
                    <a:pt x="0" y="0"/>
                  </a:moveTo>
                  <a:lnTo>
                    <a:pt x="3036673" y="0"/>
                  </a:lnTo>
                  <a:lnTo>
                    <a:pt x="3036673" y="2208604"/>
                  </a:lnTo>
                  <a:lnTo>
                    <a:pt x="0" y="2208604"/>
                  </a:lnTo>
                  <a:close/>
                </a:path>
              </a:pathLst>
            </a:custGeom>
            <a:blipFill>
              <a:blip r:embed="rId2"/>
              <a:stretch>
                <a:fillRect l="-2358" t="0" r="-2358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-646234">
            <a:off x="15349182" y="8832001"/>
            <a:ext cx="3820236" cy="2695003"/>
          </a:xfrm>
          <a:custGeom>
            <a:avLst/>
            <a:gdLst/>
            <a:ahLst/>
            <a:cxnLst/>
            <a:rect r="r" b="b" t="t" l="l"/>
            <a:pathLst>
              <a:path h="2695003" w="3820236">
                <a:moveTo>
                  <a:pt x="0" y="0"/>
                </a:moveTo>
                <a:lnTo>
                  <a:pt x="3820236" y="0"/>
                </a:lnTo>
                <a:lnTo>
                  <a:pt x="3820236" y="2695003"/>
                </a:lnTo>
                <a:lnTo>
                  <a:pt x="0" y="26950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41331">
            <a:off x="-1154710" y="-127504"/>
            <a:ext cx="2710700" cy="1912276"/>
          </a:xfrm>
          <a:custGeom>
            <a:avLst/>
            <a:gdLst/>
            <a:ahLst/>
            <a:cxnLst/>
            <a:rect r="r" b="b" t="t" l="l"/>
            <a:pathLst>
              <a:path h="1912276" w="2710700">
                <a:moveTo>
                  <a:pt x="0" y="0"/>
                </a:moveTo>
                <a:lnTo>
                  <a:pt x="2710700" y="0"/>
                </a:lnTo>
                <a:lnTo>
                  <a:pt x="2710700" y="1912276"/>
                </a:lnTo>
                <a:lnTo>
                  <a:pt x="0" y="19122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032113" y="828634"/>
            <a:ext cx="6925046" cy="1790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900"/>
              </a:lnSpc>
              <a:spcBef>
                <a:spcPct val="0"/>
              </a:spcBef>
            </a:pPr>
            <a:r>
              <a:rPr lang="en-US" sz="6000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CANDY</a:t>
            </a:r>
            <a:r>
              <a:rPr lang="en-US" sz="6000" strike="noStrike" u="none">
                <a:solidFill>
                  <a:srgbClr val="1A1F41"/>
                </a:solidFill>
                <a:latin typeface="Bobby Jones"/>
                <a:ea typeface="Bobby Jones"/>
                <a:cs typeface="Bobby Jones"/>
                <a:sym typeface="Bobby Jones"/>
              </a:rPr>
              <a:t> CRUSH GAME</a:t>
            </a:r>
          </a:p>
          <a:p>
            <a:pPr algn="ctr" marL="0" indent="0" lvl="0">
              <a:lnSpc>
                <a:spcPts val="690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2398114"/>
            <a:ext cx="8741486" cy="681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G</a:t>
            </a: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rid‑based puzzle game played on an 8×8 board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Goal is to match three or more same candies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Matched candies disappear and new candies fall from the top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1A1F41"/>
                </a:solidFill>
                <a:latin typeface="Poppins"/>
                <a:ea typeface="Poppins"/>
                <a:cs typeface="Poppins"/>
                <a:sym typeface="Poppins"/>
              </a:rPr>
              <a:t>The game tracks score and remaining moves</a:t>
            </a:r>
          </a:p>
          <a:p>
            <a:pPr algn="just">
              <a:lnSpc>
                <a:spcPts val="6000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22059" y="9070975"/>
            <a:ext cx="5578495" cy="5578495"/>
          </a:xfrm>
          <a:custGeom>
            <a:avLst/>
            <a:gdLst/>
            <a:ahLst/>
            <a:cxnLst/>
            <a:rect r="r" b="b" t="t" l="l"/>
            <a:pathLst>
              <a:path h="5578495" w="5578495">
                <a:moveTo>
                  <a:pt x="0" y="0"/>
                </a:moveTo>
                <a:lnTo>
                  <a:pt x="5578495" y="0"/>
                </a:lnTo>
                <a:lnTo>
                  <a:pt x="5578495" y="5578495"/>
                </a:lnTo>
                <a:lnTo>
                  <a:pt x="0" y="55784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DAG-sxN5LM4</dc:identifier>
  <dcterms:modified xsi:type="dcterms:W3CDTF">2011-08-01T06:04:30Z</dcterms:modified>
  <cp:revision>1</cp:revision>
  <dc:title>Blue and White Simple Games Presentation</dc:title>
</cp:coreProperties>
</file>

<file path=docProps/thumbnail.jpeg>
</file>